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79" r:id="rId9"/>
    <p:sldId id="273" r:id="rId10"/>
    <p:sldId id="261" r:id="rId11"/>
    <p:sldId id="276" r:id="rId12"/>
    <p:sldId id="274" r:id="rId13"/>
    <p:sldId id="282" r:id="rId14"/>
    <p:sldId id="280" r:id="rId15"/>
    <p:sldId id="283" r:id="rId16"/>
    <p:sldId id="272" r:id="rId17"/>
    <p:sldId id="284" r:id="rId18"/>
    <p:sldId id="278" r:id="rId19"/>
    <p:sldId id="285" r:id="rId20"/>
    <p:sldId id="265" r:id="rId21"/>
    <p:sldId id="281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CD734-00A5-4D36-9714-BE7763790F19}" v="23" dt="2025-05-01T21:59:44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96" d="100"/>
          <a:sy n="96" d="100"/>
        </p:scale>
        <p:origin x="4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moka Saliou" userId="3b51930f4d8b5044" providerId="LiveId" clId="{7D9CD734-00A5-4D36-9714-BE7763790F19}"/>
    <pc:docChg chg="undo custSel mod modSld">
      <pc:chgData name="Semoka Saliou" userId="3b51930f4d8b5044" providerId="LiveId" clId="{7D9CD734-00A5-4D36-9714-BE7763790F19}" dt="2025-05-01T21:59:52.737" v="11" actId="12"/>
      <pc:docMkLst>
        <pc:docMk/>
      </pc:docMkLst>
      <pc:sldChg chg="addSp delSp modSp mod">
        <pc:chgData name="Semoka Saliou" userId="3b51930f4d8b5044" providerId="LiveId" clId="{7D9CD734-00A5-4D36-9714-BE7763790F19}" dt="2025-05-01T21:59:52.737" v="11" actId="12"/>
        <pc:sldMkLst>
          <pc:docMk/>
          <pc:sldMk cId="748688579" sldId="285"/>
        </pc:sldMkLst>
        <pc:spChg chg="del mod">
          <ac:chgData name="Semoka Saliou" userId="3b51930f4d8b5044" providerId="LiveId" clId="{7D9CD734-00A5-4D36-9714-BE7763790F19}" dt="2025-05-01T21:59:36.854" v="8" actId="478"/>
          <ac:spMkLst>
            <pc:docMk/>
            <pc:sldMk cId="748688579" sldId="285"/>
            <ac:spMk id="17" creationId="{B0DC2A02-AF04-FA67-0F99-1A5D18BE0CB0}"/>
          </ac:spMkLst>
        </pc:spChg>
        <pc:spChg chg="add">
          <ac:chgData name="Semoka Saliou" userId="3b51930f4d8b5044" providerId="LiveId" clId="{7D9CD734-00A5-4D36-9714-BE7763790F19}" dt="2025-05-01T21:59:02.662" v="1"/>
          <ac:spMkLst>
            <pc:docMk/>
            <pc:sldMk cId="748688579" sldId="285"/>
            <ac:spMk id="18" creationId="{32A6B7CD-6522-31B2-DD56-C6E0B0FDFF9D}"/>
          </ac:spMkLst>
        </pc:spChg>
        <pc:spChg chg="add mod">
          <ac:chgData name="Semoka Saliou" userId="3b51930f4d8b5044" providerId="LiveId" clId="{7D9CD734-00A5-4D36-9714-BE7763790F19}" dt="2025-05-01T21:59:52.737" v="11" actId="12"/>
          <ac:spMkLst>
            <pc:docMk/>
            <pc:sldMk cId="748688579" sldId="285"/>
            <ac:spMk id="19" creationId="{85F0C7FC-CF22-5996-78BF-16D7F2FBAA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01/05/2025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8C19-1F4D-8B4A-3A9F-476AD8A5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7CFA8B-EC51-0460-62BC-9C4B8068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C30C9A-49FD-83F7-3938-C991E22C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BEF367-2CD4-2202-D22C-44065602C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02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EE77-CA7C-012A-7579-CB4A3671F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8F533B-5046-CA22-B334-CFC565E8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33B23F-17CC-AB79-B4C7-D52574F38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24F51-04ED-B48D-F047-1B1F6F465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22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8666-E973-8132-D6E3-FACE90AA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7F928-3314-EBDA-54FC-8DF21516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E8492A-1784-13C2-D02E-26CFF6FB0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2E0596-A8A3-5D7F-F639-001B214F7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5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drawi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9BF-6E56-9CEA-78A0-2399F3DA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5741-7248-40CD-CE17-9D1F1A5F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Test Global</a:t>
            </a:r>
            <a:br>
              <a:rPr lang="fr-FR" b="1" noProof="1"/>
            </a:br>
            <a:br>
              <a:rPr lang="fr-FR" b="1" noProof="1"/>
            </a:br>
            <a:r>
              <a:rPr lang="fr-FR" sz="2000" b="1" noProof="1"/>
              <a:t>ESP					           Serveur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C7C9E1-DCFD-9A39-A830-978B19816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8A121E-2EAD-D47A-5CB2-AD0D23AC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B45C5A-44B2-B69B-016C-8DF2E34F97AF}"/>
              </a:ext>
            </a:extLst>
          </p:cNvPr>
          <p:cNvCxnSpPr/>
          <p:nvPr/>
        </p:nvCxnSpPr>
        <p:spPr>
          <a:xfrm>
            <a:off x="5678572" y="1922442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FF8AE40-CB31-3A86-E46C-B4F503CF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4" y="2040091"/>
            <a:ext cx="4793204" cy="34611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4B00A7-CDF2-8D72-8FC7-AF4F4BC3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90" y="2040091"/>
            <a:ext cx="5342684" cy="34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</a:t>
            </a:r>
            <a:r>
              <a:rPr lang="fr-FR" sz="4400" b="1" dirty="0"/>
              <a:t> de la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FA1FBE-2256-64C5-130E-6C494AF3D18C}"/>
              </a:ext>
            </a:extLst>
          </p:cNvPr>
          <p:cNvCxnSpPr>
            <a:cxnSpLocks/>
          </p:cNvCxnSpPr>
          <p:nvPr/>
        </p:nvCxnSpPr>
        <p:spPr>
          <a:xfrm>
            <a:off x="7128634" y="3058958"/>
            <a:ext cx="0" cy="35925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5EB8ADF-EC90-DB3C-9B1B-D591A838890A}"/>
              </a:ext>
            </a:extLst>
          </p:cNvPr>
          <p:cNvSpPr txBox="1">
            <a:spLocks/>
          </p:cNvSpPr>
          <p:nvPr/>
        </p:nvSpPr>
        <p:spPr>
          <a:xfrm>
            <a:off x="-221374" y="1955130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Mémoire</a:t>
            </a:r>
            <a:r>
              <a:rPr lang="fr-FR" sz="2800" noProof="1"/>
              <a:t> </a:t>
            </a:r>
            <a:r>
              <a:rPr lang="fr-FR" sz="2000" noProof="1"/>
              <a:t>Flash</a:t>
            </a:r>
            <a:r>
              <a:rPr lang="fr-FR" sz="2800" noProof="1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2CEDA5-51B1-7129-F527-46AA608D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5" y="3170080"/>
            <a:ext cx="3700048" cy="2589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C64A12-D886-BF85-2094-A99EB468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31"/>
          <a:stretch/>
        </p:blipFill>
        <p:spPr>
          <a:xfrm>
            <a:off x="450123" y="4352320"/>
            <a:ext cx="6540379" cy="569375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F3ECEAB-3B32-EDDF-2410-3D3D33419670}"/>
              </a:ext>
            </a:extLst>
          </p:cNvPr>
          <p:cNvSpPr txBox="1">
            <a:spLocks/>
          </p:cNvSpPr>
          <p:nvPr/>
        </p:nvSpPr>
        <p:spPr>
          <a:xfrm>
            <a:off x="540225" y="2530920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Sur le moniteur série avec la fonction </a:t>
            </a:r>
            <a:r>
              <a:rPr lang="fr-FR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ESP.getFlashChipSize</a:t>
            </a:r>
            <a:endParaRPr lang="fr-FR" sz="2000" b="0" noProof="1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16398732-3950-A830-B8F7-A27C783C2F1E}"/>
              </a:ext>
            </a:extLst>
          </p:cNvPr>
          <p:cNvSpPr txBox="1">
            <a:spLocks/>
          </p:cNvSpPr>
          <p:nvPr/>
        </p:nvSpPr>
        <p:spPr>
          <a:xfrm>
            <a:off x="540224" y="3591119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Observation de la taille du code sur la console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4DCDE80-F9D0-A95B-94B0-4CD5E04FC11A}"/>
              </a:ext>
            </a:extLst>
          </p:cNvPr>
          <p:cNvGrpSpPr/>
          <p:nvPr/>
        </p:nvGrpSpPr>
        <p:grpSpPr>
          <a:xfrm>
            <a:off x="7398269" y="3591119"/>
            <a:ext cx="4042480" cy="2814764"/>
            <a:chOff x="7373438" y="3170080"/>
            <a:chExt cx="4042480" cy="2814764"/>
          </a:xfrm>
        </p:grpSpPr>
        <p:pic>
          <p:nvPicPr>
            <p:cNvPr id="19" name="Image 18" descr="Une image contenant texte, capture d’écran, Police, logiciel&#10;&#10;Le contenu généré par l’IA peut être incorrect.">
              <a:extLst>
                <a:ext uri="{FF2B5EF4-FFF2-40B4-BE49-F238E27FC236}">
                  <a16:creationId xmlns:a16="http://schemas.microsoft.com/office/drawing/2014/main" id="{B157CA3F-A197-9147-3F99-9F8A09F8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3438" y="3170080"/>
              <a:ext cx="4042480" cy="1407382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7801E1E-E225-013F-14D3-79B1051C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3438" y="4577462"/>
              <a:ext cx="4042479" cy="1407382"/>
            </a:xfrm>
            <a:prstGeom prst="rect">
              <a:avLst/>
            </a:prstGeom>
          </p:spPr>
        </p:pic>
      </p:grp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22F351A-2000-7D2F-5FF0-549F95F01E06}"/>
              </a:ext>
            </a:extLst>
          </p:cNvPr>
          <p:cNvSpPr txBox="1">
            <a:spLocks/>
          </p:cNvSpPr>
          <p:nvPr/>
        </p:nvSpPr>
        <p:spPr>
          <a:xfrm>
            <a:off x="6839532" y="2923249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noProof="1"/>
              <a:t>La pile (Stack)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F5E-C477-F8A6-2B1D-1180F5B8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1C7A5-3427-3B92-B77D-A451E698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 de la performance</a:t>
            </a:r>
            <a:endParaRPr lang="fr-FR" sz="4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D7DFED-DE1E-9D5C-47AC-A0F19565B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0BCCE4A-BBE5-A6F8-249A-E2E74E6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13" y="2147650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0B934AB3-0B32-DBC2-9FBE-FBB84DE9441C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3E4845D-F8C4-FF36-9A27-6F459F652DE5}"/>
              </a:ext>
            </a:extLst>
          </p:cNvPr>
          <p:cNvSpPr txBox="1">
            <a:spLocks/>
          </p:cNvSpPr>
          <p:nvPr/>
        </p:nvSpPr>
        <p:spPr>
          <a:xfrm>
            <a:off x="-3194857" y="2379055"/>
            <a:ext cx="10732168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Détection de fuite mémoire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C33F19C-21BC-4D2F-1037-49CF1F9C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85" y="2228196"/>
            <a:ext cx="5486400" cy="2628265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3038137-6072-DBF6-9822-61D9724B2A2C}"/>
              </a:ext>
            </a:extLst>
          </p:cNvPr>
          <p:cNvSpPr txBox="1">
            <a:spLocks/>
          </p:cNvSpPr>
          <p:nvPr/>
        </p:nvSpPr>
        <p:spPr>
          <a:xfrm>
            <a:off x="111963" y="3542329"/>
            <a:ext cx="4823112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0" noProof="1"/>
              <a:t>Une fuite mémoire se produit 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quand de la mémoire </a:t>
            </a:r>
          </a:p>
          <a:p>
            <a:pPr algn="ctr"/>
            <a:r>
              <a:rPr lang="fr-FR" sz="1600" b="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</a:t>
            </a:r>
            <a:r>
              <a:rPr lang="fr-FR" sz="1600" b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 allouée dynamiquement sans être libérée.</a:t>
            </a:r>
          </a:p>
          <a:p>
            <a:pPr algn="ctr"/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fuite est liée</a:t>
            </a:r>
            <a:r>
              <a:rPr lang="fr-FR" sz="1600" b="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à la mémoire dynamique </a:t>
            </a:r>
            <a:r>
              <a:rPr lang="fr-FR" sz="1600" noProof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heap</a:t>
            </a:r>
            <a:r>
              <a:rPr lang="fr-FR" sz="1600" b="0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97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Problémes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Envoie infinie du badge detecté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Documentation écran LCD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584728-27DC-F37E-7349-D7B080B7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98" y="1447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4373-203E-4BDE-F475-353DAF3E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03792-C302-51A4-028F-36CA2B0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0AB8A-E980-1393-9951-F993A0E23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8417DD-DEED-41D3-9D70-F65D470B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26A812E5-09B6-410C-CB1A-33EC0588BFD7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E205E0F-B7D4-2026-CAF0-5E8E23B8940D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Perspectives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72EC3194-E2A7-AFC2-99A2-FD7499920F21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Deploiement à grande échelle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EC9A0163-28CB-28B5-C8ED-D500B0EBE8D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Web/Mobile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A391FE2-69F8-483C-43CA-C31133CA7987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D9FDDA9-A75D-6265-41B4-D586336B2067}"/>
              </a:ext>
            </a:extLst>
          </p:cNvPr>
          <p:cNvSpPr txBox="1">
            <a:spLocks/>
          </p:cNvSpPr>
          <p:nvPr/>
        </p:nvSpPr>
        <p:spPr>
          <a:xfrm>
            <a:off x="594992" y="4469441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Mode veille intelligent pour minimiser la     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567549A-7CF8-58D2-6347-3CE224EBE9E5}"/>
              </a:ext>
            </a:extLst>
          </p:cNvPr>
          <p:cNvSpPr txBox="1">
            <a:spLocks/>
          </p:cNvSpPr>
          <p:nvPr/>
        </p:nvSpPr>
        <p:spPr>
          <a:xfrm>
            <a:off x="594992" y="53837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Double authentification (A2F)</a:t>
            </a:r>
          </a:p>
        </p:txBody>
      </p:sp>
      <p:pic>
        <p:nvPicPr>
          <p:cNvPr id="12" name="Image 11" descr="Une image contenant clipart, Graphique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68F99090-7537-76B3-7017-7D614155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17" y="15667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3CF-D71D-2B45-E8D6-CB187CF3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C52788AE-39A2-8067-2A7B-E24CCBD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9827EE6-49ED-A0BF-ED61-861159AC2FC2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5F0C7FC-CF22-5996-78BF-16D7F2FB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65" y="2281464"/>
            <a:ext cx="100912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Mise en place d’un système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 et sécurisé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l’échange de matériel sur le campus.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 robuste :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ESP32, NFC, MQTT, serveur Python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validés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ouverture des casiers, vérification des badges, performance mémoire.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Problèmes résolus partiellement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mais des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pistes d’amélioration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sont identifiées.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Perspectives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Déploiement à grande échelle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Interface Web / Mobile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Mode veille &amp; Authentification à deux facteurs</a:t>
            </a:r>
          </a:p>
        </p:txBody>
      </p:sp>
    </p:spTree>
    <p:extLst>
      <p:ext uri="{BB962C8B-B14F-4D97-AF65-F5344CB8AC3E}">
        <p14:creationId xmlns:p14="http://schemas.microsoft.com/office/powerpoint/2010/main" val="74868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18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5FA7BE-2E70-B591-B9C4-7F9CE7557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391" y="150930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834" y="1009857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</a:p>
          <a:p>
            <a:r>
              <a:rPr lang="fr-FR" b="1" dirty="0"/>
              <a:t>3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Externe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Interne</a:t>
            </a:r>
          </a:p>
          <a:p>
            <a:r>
              <a:rPr lang="fr-FR" b="1" dirty="0"/>
              <a:t>4. Test &amp; Validation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unitaire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Global</a:t>
            </a:r>
          </a:p>
          <a:p>
            <a:r>
              <a:rPr lang="fr-FR" b="1" dirty="0"/>
              <a:t>5. Etude des Performances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Analyse de la mémoire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Estimation de la consommation</a:t>
            </a:r>
            <a:endParaRPr lang="fr-FR" b="1" dirty="0"/>
          </a:p>
          <a:p>
            <a:r>
              <a:rPr lang="fr-FR" b="1" dirty="0"/>
              <a:t>6. </a:t>
            </a:r>
            <a:r>
              <a:rPr lang="fr-FR" b="1" noProof="1"/>
              <a:t>Problèmes &amp; Perspectives</a:t>
            </a:r>
            <a:endParaRPr lang="fr-FR" b="1" dirty="0"/>
          </a:p>
          <a:p>
            <a:r>
              <a:rPr lang="fr-FR" b="1" dirty="0"/>
              <a:t>7. Gantt</a:t>
            </a:r>
            <a:endParaRPr lang="fr-FR" dirty="0"/>
          </a:p>
          <a:p>
            <a:r>
              <a:rPr lang="fr-FR" b="1" dirty="0"/>
              <a:t>8. 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83735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866422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3455" y="1616083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459896" y="465794"/>
            <a:ext cx="5956021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645" y="2887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06" y="1676086"/>
            <a:ext cx="6145145" cy="44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BC18D2-6964-5519-19A0-D8E4838BF0FF}"/>
              </a:ext>
            </a:extLst>
          </p:cNvPr>
          <p:cNvSpPr txBox="1">
            <a:spLocks/>
          </p:cNvSpPr>
          <p:nvPr/>
        </p:nvSpPr>
        <p:spPr>
          <a:xfrm>
            <a:off x="648001" y="1718228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3" y="289816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538EC-C8C6-3D9B-644B-589270E8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9" y="670211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31EBF28-2487-007A-73B6-524502F86C94}"/>
              </a:ext>
            </a:extLst>
          </p:cNvPr>
          <p:cNvSpPr txBox="1">
            <a:spLocks/>
          </p:cNvSpPr>
          <p:nvPr/>
        </p:nvSpPr>
        <p:spPr>
          <a:xfrm>
            <a:off x="363079" y="1585707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Interne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Tests &amp; Validation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44E4B67-A469-6A63-1424-FED03D462487}"/>
              </a:ext>
            </a:extLst>
          </p:cNvPr>
          <p:cNvSpPr txBox="1">
            <a:spLocks/>
          </p:cNvSpPr>
          <p:nvPr/>
        </p:nvSpPr>
        <p:spPr>
          <a:xfrm>
            <a:off x="648000" y="1463008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Tests Unitaires</a:t>
            </a:r>
            <a:endParaRPr lang="fr-FR" sz="28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7007C56-80B3-96AD-BB15-638A29063B79}"/>
              </a:ext>
            </a:extLst>
          </p:cNvPr>
          <p:cNvSpPr txBox="1">
            <a:spLocks/>
          </p:cNvSpPr>
          <p:nvPr/>
        </p:nvSpPr>
        <p:spPr>
          <a:xfrm>
            <a:off x="429338" y="2240769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Wi-FI &amp; MQTT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A5A386-DDC6-4FAB-5F73-B754312D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6"/>
          <a:stretch/>
        </p:blipFill>
        <p:spPr bwMode="auto">
          <a:xfrm>
            <a:off x="295070" y="2966506"/>
            <a:ext cx="4164288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4630CF-DCDB-1904-C6A4-6191ECF9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3854985"/>
            <a:ext cx="50101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B9D8566-24B3-CE58-E271-235007071791}"/>
              </a:ext>
            </a:extLst>
          </p:cNvPr>
          <p:cNvCxnSpPr>
            <a:cxnSpLocks/>
          </p:cNvCxnSpPr>
          <p:nvPr/>
        </p:nvCxnSpPr>
        <p:spPr>
          <a:xfrm>
            <a:off x="6096000" y="3670163"/>
            <a:ext cx="0" cy="264870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22204F-314A-1B24-41BD-64990F07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4621877"/>
            <a:ext cx="5382864" cy="10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24B3E1-985D-9EF8-2EAB-503212C3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85" y="4440902"/>
            <a:ext cx="3228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45FEC8C-D647-6CEA-8573-BD763FB8DE40}"/>
              </a:ext>
            </a:extLst>
          </p:cNvPr>
          <p:cNvSpPr txBox="1">
            <a:spLocks/>
          </p:cNvSpPr>
          <p:nvPr/>
        </p:nvSpPr>
        <p:spPr>
          <a:xfrm>
            <a:off x="6406726" y="3670163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du serveur au MQTT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5667" y="403196"/>
            <a:ext cx="10261299" cy="720000"/>
          </a:xfrm>
        </p:spPr>
        <p:txBody>
          <a:bodyPr/>
          <a:lstStyle/>
          <a:p>
            <a:r>
              <a:rPr lang="fr-FR" b="1" noProof="1"/>
              <a:t>Tests &amp; Validation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Serveur – Verification Badge</a:t>
            </a:r>
          </a:p>
          <a:p>
            <a:pPr marL="0" indent="0">
              <a:buNone/>
            </a:pPr>
            <a:endParaRPr lang="fr-FR" b="1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Ouverture Casier</a:t>
            </a:r>
          </a:p>
          <a:p>
            <a:pPr marL="0" indent="0">
              <a:buNone/>
            </a:pPr>
            <a:r>
              <a:rPr lang="fr-FR" b="1" noProof="1"/>
              <a:t>Casier 1</a:t>
            </a:r>
          </a:p>
          <a:p>
            <a:pPr marL="0" indent="0">
              <a:buNone/>
            </a:pPr>
            <a:endParaRPr lang="fr-FR" b="1" noProof="1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569634-4461-D092-061A-5BC564033AD0}"/>
              </a:ext>
            </a:extLst>
          </p:cNvPr>
          <p:cNvSpPr txBox="1">
            <a:spLocks/>
          </p:cNvSpPr>
          <p:nvPr/>
        </p:nvSpPr>
        <p:spPr>
          <a:xfrm>
            <a:off x="329955" y="1405602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Lecture Badge NFC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CB5410-BFAF-2EF6-B839-A4536E79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" y="2294445"/>
            <a:ext cx="3555316" cy="2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070DD09-CEF5-1C6B-5CA8-AA7F6FED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71" y="2469619"/>
            <a:ext cx="3723585" cy="8899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C7A782-9039-A77C-4D02-6B13A9F9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2837025"/>
            <a:ext cx="3479730" cy="118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120E2A-FEA7-1988-8245-1D36E6FB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4702508"/>
            <a:ext cx="3479731" cy="10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7AAA833-75F5-B170-94BB-EC014F11E941}"/>
              </a:ext>
            </a:extLst>
          </p:cNvPr>
          <p:cNvSpPr txBox="1"/>
          <p:nvPr/>
        </p:nvSpPr>
        <p:spPr>
          <a:xfrm>
            <a:off x="8035078" y="4130489"/>
            <a:ext cx="652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b="1" noProof="1"/>
              <a:t>Casier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3D6B96-4719-A56A-34F3-25FCFB2F8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50" y="3686461"/>
            <a:ext cx="3798802" cy="8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725</Words>
  <Application>Microsoft Office PowerPoint</Application>
  <PresentationFormat>Grand écran</PresentationFormat>
  <Paragraphs>156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Cambria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Architecture du projet</vt:lpstr>
      <vt:lpstr>Architecture du projet</vt:lpstr>
      <vt:lpstr>Architecture du projet</vt:lpstr>
      <vt:lpstr>Tests &amp; Validation</vt:lpstr>
      <vt:lpstr>Tests &amp; Validation </vt:lpstr>
      <vt:lpstr>Test Global  ESP                Serveur</vt:lpstr>
      <vt:lpstr>Etude de la performance de la mémoire</vt:lpstr>
      <vt:lpstr>Etude de la performance de la performance</vt:lpstr>
      <vt:lpstr>Problèmes &amp; Perspectives</vt:lpstr>
      <vt:lpstr>Problèmes &amp; Perspectives</vt:lpstr>
      <vt:lpstr>Grande image</vt:lpstr>
      <vt:lpstr>Grande image</vt:lpstr>
      <vt:lpstr>Merci</vt:lpstr>
      <vt:lpstr>Références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Semoka Saliou</cp:lastModifiedBy>
  <cp:revision>1</cp:revision>
  <dcterms:created xsi:type="dcterms:W3CDTF">2025-02-28T19:35:38Z</dcterms:created>
  <dcterms:modified xsi:type="dcterms:W3CDTF">2025-05-01T21:59:59Z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